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08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0D22D-D7C2-4BC1-B25F-7D1B9BD8F50D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B1E6D-A673-43A0-BEA7-28615572A3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3252-15F8-4890-9C90-502D7EABEE62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54;&#1059;%20&#1057;&#1054;&#1064;%2022\Desktop\&#1055;&#1071;&#1058;&#1053;&#1048;&#1062;&#1040;\&#1050;&#1054;&#1051;&#1045;&#1057;&#1054;%20&#1060;&#1054;&#1056;&#1058;&#1059;&#1053;&#1067;\025%20&#1092;&#1083;&#1077;&#1081;&#1090;&#1072;.mp3" TargetMode="Externa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3.xm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54;&#1059;%20&#1057;&#1054;&#1064;%2022\Desktop\&#1055;&#1071;&#1058;&#1053;&#1048;&#1062;&#1040;\&#1050;&#1054;&#1051;&#1045;&#1057;&#1054;%20&#1060;&#1054;&#1056;&#1058;&#1059;&#1053;&#1067;\149%20&#1040;&#1088;&#1092;&#1072;.mp3" TargetMode="Externa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13" Type="http://schemas.openxmlformats.org/officeDocument/2006/relationships/slide" Target="slide32.xml"/><Relationship Id="rId3" Type="http://schemas.openxmlformats.org/officeDocument/2006/relationships/slide" Target="slide27.xml"/><Relationship Id="rId7" Type="http://schemas.openxmlformats.org/officeDocument/2006/relationships/slide" Target="slide21.xml"/><Relationship Id="rId12" Type="http://schemas.openxmlformats.org/officeDocument/2006/relationships/slide" Target="slide36.xml"/><Relationship Id="rId17" Type="http://schemas.openxmlformats.org/officeDocument/2006/relationships/slide" Target="slide2.xml"/><Relationship Id="rId2" Type="http://schemas.openxmlformats.org/officeDocument/2006/relationships/notesSlide" Target="../notesSlides/notesSlide18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30.xml"/><Relationship Id="rId5" Type="http://schemas.openxmlformats.org/officeDocument/2006/relationships/slide" Target="slide28.xml"/><Relationship Id="rId15" Type="http://schemas.openxmlformats.org/officeDocument/2006/relationships/slide" Target="slide35.xml"/><Relationship Id="rId10" Type="http://schemas.openxmlformats.org/officeDocument/2006/relationships/slide" Target="slide29.xml"/><Relationship Id="rId4" Type="http://schemas.openxmlformats.org/officeDocument/2006/relationships/slide" Target="slide26.xml"/><Relationship Id="rId9" Type="http://schemas.openxmlformats.org/officeDocument/2006/relationships/slide" Target="slide23.xml"/><Relationship Id="rId14" Type="http://schemas.openxmlformats.org/officeDocument/2006/relationships/slide" Target="slide3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54;&#1059;%20&#1057;&#1054;&#1064;%2022\Desktop\&#1055;&#1071;&#1058;&#1053;&#1048;&#1062;&#1040;\&#1050;&#1054;&#1051;&#1045;&#1057;&#1054;%20&#1060;&#1054;&#1056;&#1058;&#1059;&#1053;&#1067;\&#1089;&#1074;&#1072;&#1076;&#1077;&#1073;&#1085;&#1099;&#1081;%20&#1084;&#1072;&#1088;&#1096;%5b1%5d.mp3" TargetMode="External"/><Relationship Id="rId6" Type="http://schemas.openxmlformats.org/officeDocument/2006/relationships/image" Target="../media/image33.jpeg"/><Relationship Id="rId5" Type="http://schemas.openxmlformats.org/officeDocument/2006/relationships/slide" Target="slide2.xml"/><Relationship Id="rId4" Type="http://schemas.openxmlformats.org/officeDocument/2006/relationships/slide" Target="slide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19.xml"/><Relationship Id="rId18" Type="http://schemas.openxmlformats.org/officeDocument/2006/relationships/slide" Target="slide16.xm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slide" Target="slide12.xml"/><Relationship Id="rId17" Type="http://schemas.openxmlformats.org/officeDocument/2006/relationships/slide" Target="slide7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19" Type="http://schemas.openxmlformats.org/officeDocument/2006/relationships/slide" Target="slide2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slide" Target="slide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54;&#1059;%20&#1057;&#1054;&#1064;%2022\Desktop\&#1055;&#1071;&#1058;&#1053;&#1048;&#1062;&#1040;\&#1050;&#1054;&#1051;&#1045;&#1057;&#1054;%20&#1060;&#1054;&#1056;&#1058;&#1059;&#1053;&#1067;\002%20&#1055;&#1086;&#1083;&#1077;&#1090;%20&#1096;&#1084;&#1077;&#1083;&#1103;.mp3" TargetMode="External"/><Relationship Id="rId6" Type="http://schemas.openxmlformats.org/officeDocument/2006/relationships/image" Target="../media/image35.jpeg"/><Relationship Id="rId5" Type="http://schemas.openxmlformats.org/officeDocument/2006/relationships/slide" Target="slide2.xml"/><Relationship Id="rId4" Type="http://schemas.openxmlformats.org/officeDocument/2006/relationships/slide" Target="slid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4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42.jpe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slide" Target="slide48.xml"/><Relationship Id="rId3" Type="http://schemas.openxmlformats.org/officeDocument/2006/relationships/slide" Target="slide44.xml"/><Relationship Id="rId7" Type="http://schemas.openxmlformats.org/officeDocument/2006/relationships/slide" Target="slide51.xml"/><Relationship Id="rId12" Type="http://schemas.openxmlformats.org/officeDocument/2006/relationships/slide" Target="slide53.xml"/><Relationship Id="rId17" Type="http://schemas.openxmlformats.org/officeDocument/2006/relationships/slide" Target="slide2.xml"/><Relationship Id="rId2" Type="http://schemas.openxmlformats.org/officeDocument/2006/relationships/notesSlide" Target="../notesSlides/notesSlide35.xml"/><Relationship Id="rId16" Type="http://schemas.openxmlformats.org/officeDocument/2006/relationships/slide" Target="slide5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8.xml"/><Relationship Id="rId11" Type="http://schemas.openxmlformats.org/officeDocument/2006/relationships/slide" Target="slide46.xml"/><Relationship Id="rId5" Type="http://schemas.openxmlformats.org/officeDocument/2006/relationships/slide" Target="slide40.xml"/><Relationship Id="rId15" Type="http://schemas.openxmlformats.org/officeDocument/2006/relationships/slide" Target="slide41.xml"/><Relationship Id="rId10" Type="http://schemas.openxmlformats.org/officeDocument/2006/relationships/slide" Target="slide47.xml"/><Relationship Id="rId4" Type="http://schemas.openxmlformats.org/officeDocument/2006/relationships/slide" Target="slide42.xml"/><Relationship Id="rId9" Type="http://schemas.openxmlformats.org/officeDocument/2006/relationships/slide" Target="slide45.xml"/><Relationship Id="rId14" Type="http://schemas.openxmlformats.org/officeDocument/2006/relationships/slide" Target="slide5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png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slide" Target="slide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Autofit/>
          </a:bodyPr>
          <a:lstStyle/>
          <a:p>
            <a:r>
              <a:rPr lang="ru-RU" sz="9600" b="1" i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ea typeface="SimSun" pitchFamily="2" charset="-122"/>
                <a:cs typeface="Kartika" pitchFamily="18" charset="0"/>
              </a:rPr>
              <a:t>КОЛЕСО ФОРТУНЫ</a:t>
            </a:r>
            <a:endParaRPr lang="ru-RU" sz="9600" b="1" i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ea typeface="SimSun" pitchFamily="2" charset="-122"/>
              <a:cs typeface="Kartik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  <a:latin typeface="Arkhive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5072074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СОСТАВИЛА-Ковалева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И.М.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Г.Приморско-Ахтарск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ШАБЛОН -Г.О.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Аствацатуров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г. Армавир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85786" y="3500438"/>
            <a:ext cx="2786082" cy="300039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 rot="16019952">
            <a:off x="705317" y="3652052"/>
            <a:ext cx="2865827" cy="2850779"/>
            <a:chOff x="2786050" y="1500174"/>
            <a:chExt cx="3672000" cy="3672000"/>
          </a:xfrm>
        </p:grpSpPr>
        <p:grpSp>
          <p:nvGrpSpPr>
            <p:cNvPr id="12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4" name="Выноска с четырьмя стрелками 13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Равнобедренный треугольник 14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Овал 12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857760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7: </a:t>
            </a:r>
            <a:r>
              <a:rPr lang="ru-RU" sz="3200" b="1" dirty="0" smtClean="0"/>
              <a:t>К какой группе ИНСТРУМЕНТОВ относятся ЛИТАВРЫ?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857232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 УДАРНОЙ ГРУППЕ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572132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6858016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0116" name="Picture 4" descr="Картинка 71 из 124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71612"/>
            <a:ext cx="4000528" cy="29575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500570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8: </a:t>
            </a:r>
            <a:r>
              <a:rPr lang="ru-RU" sz="3200" b="1" dirty="0" smtClean="0"/>
              <a:t>Какой музыкальный инструмент сочетает в себе фортепиано и баян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928670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  АККОРДЕОН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572132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6786578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8066" name="Picture 2" descr="Картинка 1 из 1223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285860"/>
            <a:ext cx="3809979" cy="3286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357694"/>
            <a:ext cx="84296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9</a:t>
            </a:r>
            <a:r>
              <a:rPr lang="ru-RU" sz="3200" b="1" dirty="0" smtClean="0"/>
              <a:t>: Успех мне в группе медных обеспечен, нужна я в тех домах, где топят печи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714356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ТРУБА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929322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6018" name="Picture 2" descr="Картинка 12 из 97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1643050"/>
            <a:ext cx="6643734" cy="236220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14338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10</a:t>
            </a:r>
            <a:r>
              <a:rPr lang="ru-RU" sz="2400" b="1" dirty="0" smtClean="0"/>
              <a:t>: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70C0"/>
                </a:solidFill>
              </a:rPr>
              <a:t>СВИРЕЛЬ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5357818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firstslide" highlightClick="1"/>
          </p:cNvPr>
          <p:cNvSpPr/>
          <p:nvPr/>
        </p:nvSpPr>
        <p:spPr>
          <a:xfrm>
            <a:off x="6715140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2500298" y="4214818"/>
            <a:ext cx="692948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Приложил к губам я трубку – Полилась по лесу трель,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Инструмент мой очень хрупкий, Называется…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618110">
            <a:off x="4803926" y="386131"/>
            <a:ext cx="2709182" cy="311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РИНА\Картинки\инструменты\духовые\флейта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56663">
            <a:off x="3643306" y="857232"/>
            <a:ext cx="3714776" cy="392906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450057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ВОПРОС 11</a:t>
            </a:r>
            <a:r>
              <a:rPr lang="ru-RU" sz="3600" b="1" dirty="0" smtClean="0"/>
              <a:t>: Звук какого инструмента вы слышите?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85723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F0"/>
                </a:solidFill>
              </a:rPr>
              <a:t>ФЛЕЙТЫ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6072198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6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025 флей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285720" y="4786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49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572008"/>
            <a:ext cx="864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12: </a:t>
            </a:r>
            <a:r>
              <a:rPr lang="ru-RU" sz="2800" b="1" dirty="0" smtClean="0"/>
              <a:t>В оркестре узнают нас по раскату меди,</a:t>
            </a:r>
          </a:p>
          <a:p>
            <a:r>
              <a:rPr lang="ru-RU" sz="2800" b="1" dirty="0" smtClean="0"/>
              <a:t>                           Никак не обойтись без нас и на обеде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857232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70C0"/>
                </a:solidFill>
              </a:rPr>
              <a:t>ТАРЕЛКИ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857884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9874" name="Picture 2" descr="Картинка 42 из 52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500042"/>
            <a:ext cx="3500462" cy="400052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4786322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6600"/>
                </a:solidFill>
              </a:rPr>
              <a:t>ВОПРОС 13: </a:t>
            </a:r>
            <a:r>
              <a:rPr lang="ru-RU" sz="3200" b="1" dirty="0" smtClean="0"/>
              <a:t>На трубе играет- трубач, на скрипке –скрипач, на гитаре –гитарист, а на рояле…?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571480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F0"/>
                </a:solidFill>
              </a:rPr>
              <a:t>ПИАНИСТ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86446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ИРИНА\Картинки\инструменты\клавишные\пианис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357298"/>
            <a:ext cx="2500330" cy="2786082"/>
          </a:xfrm>
          <a:prstGeom prst="rect">
            <a:avLst/>
          </a:prstGeom>
          <a:noFill/>
        </p:spPr>
      </p:pic>
      <p:pic>
        <p:nvPicPr>
          <p:cNvPr id="1027" name="Picture 3" descr="D:\ИРИНА\Картинки\инструменты\духовые\трубач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643050"/>
            <a:ext cx="1714512" cy="1714512"/>
          </a:xfrm>
          <a:prstGeom prst="rect">
            <a:avLst/>
          </a:prstGeom>
          <a:noFill/>
        </p:spPr>
      </p:pic>
      <p:pic>
        <p:nvPicPr>
          <p:cNvPr id="1029" name="Picture 5" descr="D:\ИРИНА\Картинки\инструменты\струнные\гитарист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08" y="3143248"/>
            <a:ext cx="1928816" cy="157163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030" name="Picture 6" descr="D:\ИРИНА\Картинки\инструменты\струнные\скрипач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48" y="1643050"/>
            <a:ext cx="1785950" cy="163354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49 Арф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214290"/>
            <a:ext cx="447676" cy="4476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442913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ВОПРОС 14: </a:t>
            </a:r>
            <a:r>
              <a:rPr lang="ru-RU" sz="3600" b="1" dirty="0" smtClean="0"/>
              <a:t>Звук какого инструмента вы слышите?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85723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F0"/>
                </a:solidFill>
              </a:rPr>
              <a:t>АРФЫ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6072198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6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ИРИНА\Картинки\инструменты\струнные\арф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6" y="357166"/>
            <a:ext cx="3257543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64344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15: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071546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70C0"/>
                </a:solidFill>
              </a:rPr>
              <a:t>БАРАБАН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72198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72330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4643446"/>
            <a:ext cx="64293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 пути не смолкает, в даль увлекает, </a:t>
            </a:r>
          </a:p>
          <a:p>
            <a:r>
              <a:rPr lang="ru-RU" sz="2800" b="1" dirty="0" smtClean="0"/>
              <a:t>Сам не шагает – шагать помогает</a:t>
            </a:r>
            <a:endParaRPr lang="ru-RU" sz="2800" b="1" dirty="0"/>
          </a:p>
        </p:txBody>
      </p:sp>
      <p:pic>
        <p:nvPicPr>
          <p:cNvPr id="73732" name="Picture 4" descr="Картинка 3 из 1749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428736"/>
            <a:ext cx="4416425" cy="30559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872416">
            <a:off x="4920483" y="557562"/>
            <a:ext cx="3818867" cy="354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4429132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16: </a:t>
            </a:r>
            <a:r>
              <a:rPr lang="ru-RU" sz="3200" b="1" dirty="0" smtClean="0"/>
              <a:t>Русский народный трёхструнный инструмент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928670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70C0"/>
                </a:solidFill>
              </a:rPr>
              <a:t>БАЛАЛАЙКА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</a:rPr>
              <a:t>Вопросы темы исчерпаны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607219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7000892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5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786050" y="2214554"/>
            <a:ext cx="3672000" cy="3672000"/>
            <a:chOff x="2786050" y="1500174"/>
            <a:chExt cx="3672000" cy="36720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" name="Выноска с четырьмя стрелками 7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Овал 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43900" y="6286520"/>
            <a:ext cx="642942" cy="428628"/>
          </a:xfrm>
          <a:prstGeom prst="actionButtonForwardNex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785786" y="785794"/>
            <a:ext cx="2214578" cy="1071570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Музыкальные инструменты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3857620" y="785794"/>
            <a:ext cx="2000264" cy="1071570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Композиторы и произведения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4" action="ppaction://hlinksldjump"/>
          </p:cNvPr>
          <p:cNvSpPr/>
          <p:nvPr/>
        </p:nvSpPr>
        <p:spPr>
          <a:xfrm>
            <a:off x="6643734" y="714356"/>
            <a:ext cx="2214546" cy="1071570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Разное о музыке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06" y="928670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42844" y="9286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928670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214678" y="92867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29322" y="915399"/>
            <a:ext cx="571472" cy="571504"/>
          </a:xfrm>
          <a:prstGeom prst="rect">
            <a:avLst/>
          </a:prstGeom>
          <a:solidFill>
            <a:schemeClr val="accent1">
              <a:alpha val="0"/>
            </a:schemeClr>
          </a:solidFill>
          <a:ln w="539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000760" y="915399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V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9454" y="5500702"/>
            <a:ext cx="2071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 к теме по гиперссылке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142844" y="3786190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вопросы темы исчерпаны или  Вы выбираете данную тему, щёлкните по прямоугольнику</a:t>
            </a:r>
            <a:endParaRPr lang="ru-RU" dirty="0"/>
          </a:p>
        </p:txBody>
      </p:sp>
      <p:sp>
        <p:nvSpPr>
          <p:cNvPr id="26" name="Управляющая кнопка: домой 25">
            <a:hlinkClick r:id="" action="ppaction://noaction" highlightClick="1"/>
          </p:cNvPr>
          <p:cNvSpPr/>
          <p:nvPr/>
        </p:nvSpPr>
        <p:spPr>
          <a:xfrm>
            <a:off x="3143240" y="6072206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000496" y="6211669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Возврат к барабану по данной теме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1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7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1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2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3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4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5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8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6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5" name="Управляющая кнопка: настраиваемая 104">
            <a:hlinkClick r:id="" action="ppaction://hlinkshowjump?jump=firstslide" highlightClick="1"/>
          </p:cNvPr>
          <p:cNvSpPr/>
          <p:nvPr/>
        </p:nvSpPr>
        <p:spPr>
          <a:xfrm>
            <a:off x="7000892" y="571501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17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5643570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250" y="4643446"/>
            <a:ext cx="89297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1: </a:t>
            </a:r>
            <a:r>
              <a:rPr lang="ru-RU" sz="3200" b="1" dirty="0" smtClean="0"/>
              <a:t>Австрийский композитор, получивший в 18 веке звание « ЧУДО-РЕБЁНОК»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0034" y="1071546"/>
            <a:ext cx="5000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В.А.МОЦАРТ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14" name="Управляющая кнопка: настраиваемая 13">
            <a:hlinkClick r:id="" action="ppaction://hlinkshowjump?jump=firstslide" highlightClick="1"/>
          </p:cNvPr>
          <p:cNvSpPr/>
          <p:nvPr/>
        </p:nvSpPr>
        <p:spPr>
          <a:xfrm>
            <a:off x="6858016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7586" name="Picture 2" descr="Картинка 18 из 1560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00042"/>
            <a:ext cx="3333741" cy="42862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85720" y="5929330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Ответ появляется при щелчке по вопросу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429132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2: </a:t>
            </a:r>
            <a:r>
              <a:rPr lang="ru-RU" sz="3200" b="1" dirty="0" smtClean="0"/>
              <a:t>Как называется балет С.С. Прокофьева, написанный по одноименной сказке Ш.Перро?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«ЗОЛУШКА»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00760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5538" name="Picture 2" descr="http://im8-tub-ru.yandex.net/i?id=361167404-64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428736"/>
            <a:ext cx="2643206" cy="2714644"/>
          </a:xfrm>
          <a:prstGeom prst="rect">
            <a:avLst/>
          </a:prstGeom>
          <a:noFill/>
        </p:spPr>
      </p:pic>
      <p:pic>
        <p:nvPicPr>
          <p:cNvPr id="65539" name="Picture 3" descr="E:\ИРИНА\Картинки\ЗНАМЕНИТОСТИ\Прокофьев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357298"/>
            <a:ext cx="2500330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541" name="Picture 5" descr="http://im7-tub-ru.yandex.net/i?id=27711174-29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15074" y="1357298"/>
            <a:ext cx="2500330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143380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3: </a:t>
            </a:r>
            <a:r>
              <a:rPr lang="ru-RU" sz="3200" b="1" dirty="0" smtClean="0"/>
              <a:t>Кто из русских композиторов известен ещё и как учёный-химик, автор более чем 40 научных трудов?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А.П.БОРОДИН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500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3490" name="Picture 2" descr="Картинка 1 из 11167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500042"/>
            <a:ext cx="2857520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214818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4: </a:t>
            </a:r>
            <a:r>
              <a:rPr lang="ru-RU" sz="3200" b="1" dirty="0" smtClean="0"/>
              <a:t>Творчество какого композитора и пианиста принесло польской музыке мировое признание?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00042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Ф. ШОПЕНА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86446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42" name="Picture 2" descr="Картинка 2 из 1261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1214422"/>
            <a:ext cx="4643470" cy="3076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286256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5: </a:t>
            </a:r>
            <a:r>
              <a:rPr lang="ru-RU" sz="3200" b="1" dirty="0" smtClean="0"/>
              <a:t>Как называется опера М.Глинки, написанная по мотивам сказки А.С.Пушкина?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28604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«РУСЛАН И ЛЮДМИЛА»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857884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9394" name="Picture 2" descr="http://im8-tub-ru.yandex.net/i?id=304983363-70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428736"/>
            <a:ext cx="2071702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6" name="Picture 4" descr="http://im2-tub-ru.yandex.net/i?id=71376569-05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1357298"/>
            <a:ext cx="1857388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8" name="Picture 6" descr="Картинка 59 из 129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1142984"/>
            <a:ext cx="2643206" cy="307183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643314"/>
            <a:ext cx="8858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6: </a:t>
            </a:r>
            <a:r>
              <a:rPr lang="ru-RU" sz="3200" b="1" dirty="0" smtClean="0"/>
              <a:t>Назовите фамилию композитора, написавшего музыку более чем к 120 фильмам, в том числе и к детским: « Приключение Электроника», «Гостья из будущего»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785794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Е. КРЫЛАТОВ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5008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7346" name="Picture 2" descr="Картинка 24 из 37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85728"/>
            <a:ext cx="2714644" cy="342902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214818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7: </a:t>
            </a:r>
            <a:r>
              <a:rPr lang="ru-RU" sz="3200" b="1" dirty="0" smtClean="0"/>
              <a:t>Какого австрийского композитора по праву называют «королём вальса»?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  <a:r>
              <a:rPr lang="ru-RU" sz="4000" b="1" dirty="0" smtClean="0">
                <a:solidFill>
                  <a:srgbClr val="FF3399"/>
                </a:solidFill>
              </a:rPr>
              <a:t> И.ШТРАУСА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857884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5298" name="Picture 2" descr="Картинка 11 из 14387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714356"/>
            <a:ext cx="3827476" cy="3357586"/>
          </a:xfrm>
          <a:prstGeom prst="flowChartInputOutpu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572008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8: </a:t>
            </a:r>
            <a:r>
              <a:rPr lang="ru-RU" sz="3200" b="1" dirty="0" smtClean="0"/>
              <a:t>Марш какого композитора слушают все новобрачные?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78579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Ф.МЕНДЕЛЬСОНА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5786446" y="5715016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571501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5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3250" name="Picture 2" descr="Картинка 13 из 157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1643050"/>
            <a:ext cx="4643470" cy="27146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3252" name="Picture 4" descr="Картинка 3 из 157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571480"/>
            <a:ext cx="28575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свадебный марш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357158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098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071942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9: </a:t>
            </a:r>
            <a:r>
              <a:rPr lang="ru-RU" sz="3200" b="1" dirty="0" smtClean="0"/>
              <a:t>Какую оперу написал русский композитор </a:t>
            </a:r>
            <a:r>
              <a:rPr lang="ru-RU" sz="3200" b="1" dirty="0" err="1" smtClean="0"/>
              <a:t>Н.А.Римский-Корсаков</a:t>
            </a:r>
            <a:r>
              <a:rPr lang="ru-RU" sz="3200" b="1" dirty="0" smtClean="0"/>
              <a:t> на сюжет сказки А.Островского?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785794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«СНЕГУРОЧКА»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72198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02" name="Picture 2" descr="http://im8-tub-ru.yandex.net/i?id=5697835-36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571612"/>
            <a:ext cx="1928826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4" name="Picture 4" descr="http://im8-tub-ru.yandex.net/i?id=5044251-69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643050"/>
            <a:ext cx="1714512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6" name="Picture 6" descr="Картинка 5 из 21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50" y="1500174"/>
            <a:ext cx="3867135" cy="257176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7" name="Управляющая кнопка: настраиваемая 106">
            <a:hlinkClick r:id="" action="ppaction://hlinkshowjump?jump=firstslide" highlightClick="1"/>
          </p:cNvPr>
          <p:cNvSpPr/>
          <p:nvPr/>
        </p:nvSpPr>
        <p:spPr>
          <a:xfrm>
            <a:off x="7072330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19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214818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10: </a:t>
            </a:r>
            <a:r>
              <a:rPr lang="ru-RU" sz="3200" b="1" dirty="0" smtClean="0"/>
              <a:t>Какой  композитор является основоположником русской классической музыки?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857232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М.И.ГЛИНКА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5929322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9154" name="Picture 2" descr="Картинка 13 из 687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66"/>
            <a:ext cx="3209920" cy="3881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357694"/>
            <a:ext cx="8501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11: </a:t>
            </a:r>
            <a:r>
              <a:rPr lang="ru-RU" sz="3200" b="1" dirty="0" smtClean="0"/>
              <a:t>Композитор, фамилия которого с немецкого переводится как «ручей»? 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00042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И.С.БАХ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86446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7105" name="Picture 1" descr="E:\ИРИНА\Картинки\ЗНАМЕНИТОСТИ\бах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571480"/>
            <a:ext cx="3143272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3399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286256"/>
            <a:ext cx="8858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12</a:t>
            </a:r>
            <a:r>
              <a:rPr lang="ru-RU" sz="3200" b="1" dirty="0" smtClean="0"/>
              <a:t>: Произведение с названием, зашифрованном в ребусе, есть и у П.Чайковского, и у </a:t>
            </a:r>
            <a:r>
              <a:rPr lang="ru-RU" sz="3200" b="1" dirty="0" err="1" smtClean="0"/>
              <a:t>А.Вивальди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57166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« ВРЕМЕНА ГОДА»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00760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17" descr="ребус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571744"/>
            <a:ext cx="8424863" cy="1785950"/>
          </a:xfrm>
          <a:prstGeom prst="rect">
            <a:avLst/>
          </a:prstGeom>
          <a:noFill/>
        </p:spPr>
      </p:pic>
      <p:pic>
        <p:nvPicPr>
          <p:cNvPr id="45058" name="Picture 2" descr="http://im6-tub-ru.yandex.net/i?id=282149266-51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08" y="1071546"/>
            <a:ext cx="1643074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http://im8-tub-ru.yandex.net/i?id=355896471-31-7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1000108"/>
            <a:ext cx="1643074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4357694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13: </a:t>
            </a:r>
            <a:r>
              <a:rPr lang="ru-RU" sz="3200" b="1" dirty="0" smtClean="0"/>
              <a:t>В каком произведении композитор </a:t>
            </a:r>
            <a:r>
              <a:rPr lang="ru-RU" sz="3200" b="1" dirty="0" err="1" smtClean="0"/>
              <a:t>Н.А.Римский-Корсаков</a:t>
            </a:r>
            <a:r>
              <a:rPr lang="ru-RU" sz="3200" b="1" dirty="0" smtClean="0"/>
              <a:t> изображает жужжание насекомого?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714356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«ПОЛЕТ ШМЕЛЯ»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6143636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72330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5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im8-tub-ru.yandex.net/i?id=5697835-36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1643050"/>
            <a:ext cx="221457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0" name="Picture 2" descr="http://im4-tub-ru.yandex.net/i?id=151748238-20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1357298"/>
            <a:ext cx="3429024" cy="2786082"/>
          </a:xfrm>
          <a:prstGeom prst="teardrop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002 Полет шме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2714612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8242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1900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286124"/>
            <a:ext cx="83582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ВОПРОС 14: </a:t>
            </a:r>
            <a:r>
              <a:rPr lang="ru-RU" sz="2800" b="1" dirty="0" smtClean="0"/>
              <a:t>«Франц прошёлся с книгой несколько раз взад и вперёд по комнате, внезапно сел,- и в самое короткое время баллада появилась на бумаге. В тот же вечер она была исполнена и принята с восторгом». О каком произведении идёт речь и кто такой –Франц?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14290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3200" b="1" dirty="0" smtClean="0">
                <a:solidFill>
                  <a:srgbClr val="FF3399"/>
                </a:solidFill>
              </a:rPr>
              <a:t>ФРАНЦ ШУБЕРТ, БАЛЛАДА «ЛЕСНОЙ  ЦАРЬ»</a:t>
            </a:r>
            <a:endParaRPr lang="ru-RU" sz="32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929322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614364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ИРИНА\Картинки\ЗНАМЕНИТОСТИ\Ч,Ш,Щ,Э,Ю,Я\ШУБЕРТ\Ф.Шуберт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142984"/>
            <a:ext cx="1928826" cy="2146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http://im6-tub-ru.yandex.net/i?id=260502365-25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1214422"/>
            <a:ext cx="2500330" cy="214314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31" name="Picture 7" descr="http://im7-tub-ru.yandex.net/i?id=182246117-69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1214422"/>
            <a:ext cx="2357454" cy="2000264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14818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ВОПРОС  15: </a:t>
            </a:r>
            <a:r>
              <a:rPr lang="ru-RU" sz="3200" b="1" dirty="0" smtClean="0"/>
              <a:t>Назовите имя главного героя трагедии И.-В. Гёте, ставшее названием увертюры Л.Бетховена.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ЭГМОНТ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857884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9937" name="Picture 1" descr="E:\ИРИНА\Картинки\ЗНАМЕНИТОСТИ\А,Б,В,Г,Д\БЕТХОВЕН\Бетховен-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214422"/>
            <a:ext cx="2071702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938" name="Picture 2" descr="E:\ИРИНА\Картинки\ЗНАМЕНИТОСТИ\А,Б,В,Г,Д\ГЕТЕ\Гете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142984"/>
            <a:ext cx="207170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Egmont_Gra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1071546"/>
            <a:ext cx="2643206" cy="314329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21481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16: </a:t>
            </a:r>
            <a:r>
              <a:rPr lang="ru-RU" sz="3200" b="1" dirty="0" smtClean="0"/>
              <a:t>Именем какого русского композитора назван ежегодный конкурс исполнителей в Москве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714356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FF3399"/>
                </a:solidFill>
              </a:rPr>
              <a:t>П.И.ЧАЙКОВСКОГО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0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</a:rPr>
              <a:t>Вопросы темы исчерпаны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5786446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7000892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6866" name="Picture 2" descr="http://im8-tub-ru.yandex.net/i?id=355896471-31-7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643050"/>
            <a:ext cx="228601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643050"/>
            <a:ext cx="3838578" cy="2428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3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5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6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7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8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9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0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1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2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3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3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4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5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6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0" y="6057781"/>
            <a:ext cx="642938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Щелкайте по барабану. Меняющийся цвет прямоугольника означает выпавший вопрос. Переход к вопросу по гиперссылке. Следующий ход – снова щелчком по барабану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103" name="Управляющая кнопка: настраиваемая 102">
            <a:hlinkClick r:id="" action="ppaction://hlinkshowjump?jump=firstslide" highlightClick="1"/>
          </p:cNvPr>
          <p:cNvSpPr/>
          <p:nvPr/>
        </p:nvSpPr>
        <p:spPr>
          <a:xfrm>
            <a:off x="7000892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17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6072198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42910" y="4857760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1: </a:t>
            </a:r>
            <a:r>
              <a:rPr lang="ru-RU" sz="3200" b="1" dirty="0" smtClean="0"/>
              <a:t>Ансамбль из двух исполнителей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1142984"/>
            <a:ext cx="450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  <a:r>
              <a:rPr lang="ru-RU" sz="4000" b="1" dirty="0" smtClean="0">
                <a:solidFill>
                  <a:srgbClr val="00B050"/>
                </a:solidFill>
              </a:rPr>
              <a:t>  ДУЭТ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072330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2770" name="Picture 2" descr="Картинка 191 из 15789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214422"/>
            <a:ext cx="4310056" cy="3519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42910" y="5857892"/>
            <a:ext cx="4236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Ответ появляется при щелчке по вопросу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500570"/>
            <a:ext cx="835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2: </a:t>
            </a:r>
            <a:r>
              <a:rPr lang="ru-RU" sz="3200" b="1" dirty="0" smtClean="0"/>
              <a:t>Лирическая песня, сопровождающая убаюкивание ребёнка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71480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КОЛЫБЕЛЬНАЯ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143504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786578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Картинка 110 из 4556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1285860"/>
            <a:ext cx="4714908" cy="3224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5500694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14348" y="4071942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1: </a:t>
            </a:r>
            <a:r>
              <a:rPr lang="ru-RU" sz="3200" b="1" dirty="0" smtClean="0"/>
              <a:t>Меня не каждая включает партитура, но в геометрии я важная фигура. </a:t>
            </a:r>
          </a:p>
          <a:p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1285860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chemeClr val="accent1"/>
                </a:solidFill>
              </a:rPr>
              <a:t>ТРЕУГОЛЬНИК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12" name="TextBox 4"/>
          <p:cNvSpPr txBox="1">
            <a:spLocks noChangeArrowheads="1"/>
          </p:cNvSpPr>
          <p:nvPr/>
        </p:nvSpPr>
        <p:spPr bwMode="auto">
          <a:xfrm>
            <a:off x="285720" y="5715016"/>
            <a:ext cx="3000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Ответ появляется при щелчке по вопросу</a:t>
            </a:r>
          </a:p>
        </p:txBody>
      </p:sp>
      <p:sp>
        <p:nvSpPr>
          <p:cNvPr id="13" name="Управляющая кнопка: настраиваемая 12">
            <a:hlinkClick r:id="" action="ppaction://hlinkshowjump?jump=firstslide" highlightClick="1"/>
          </p:cNvPr>
          <p:cNvSpPr/>
          <p:nvPr/>
        </p:nvSpPr>
        <p:spPr>
          <a:xfrm>
            <a:off x="6858016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04" name="Picture 4" descr="http://dic.academic.ru/pictures/wiki/files/84/Triangel_(Instrument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071546"/>
            <a:ext cx="3048000" cy="257175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643446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3: </a:t>
            </a:r>
            <a:r>
              <a:rPr lang="ru-RU" sz="3200" b="1" dirty="0" smtClean="0"/>
              <a:t>Певческий коллектив, исполняющий многоголосную музыку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857232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  <a:r>
              <a:rPr lang="ru-RU" sz="4000" b="1" dirty="0" smtClean="0">
                <a:solidFill>
                  <a:srgbClr val="00B050"/>
                </a:solidFill>
              </a:rPr>
              <a:t> ХОР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643570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Картинка 5 из 15668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000108"/>
            <a:ext cx="5514962" cy="34051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714884"/>
            <a:ext cx="8786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4: </a:t>
            </a:r>
            <a:r>
              <a:rPr lang="ru-RU" sz="3200" b="1" dirty="0" smtClean="0"/>
              <a:t>Перерыв в звучании музыкального произведения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357298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ПАУЗА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857884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628" name="Picture 4" descr="Картинка 54 из 119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642918"/>
            <a:ext cx="2428892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4714884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5: </a:t>
            </a:r>
            <a:r>
              <a:rPr lang="ru-RU" sz="3200" b="1" dirty="0" smtClean="0"/>
              <a:t>Пьеса в чётком ритме, для сопровождения военных шествий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71546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МАРШ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572132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786578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Картинка 6 из 1628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928670"/>
            <a:ext cx="4786346" cy="32686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572008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6: </a:t>
            </a:r>
            <a:r>
              <a:rPr lang="ru-RU" sz="3200" b="1" dirty="0" smtClean="0"/>
              <a:t>Графический знак музыкального  письма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071546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НОТА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500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Картинка 21 из 1815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214290"/>
            <a:ext cx="4762500" cy="40386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714884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7: </a:t>
            </a:r>
            <a:r>
              <a:rPr lang="ru-RU" sz="3200" b="1" dirty="0" smtClean="0"/>
              <a:t>Руководитель оркестра, хора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071546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ДИРИЖЁР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72198" y="6000768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621508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2" name="Picture 2" descr="Картинка 22 из 15585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28604"/>
            <a:ext cx="3767130" cy="4143364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357694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8: </a:t>
            </a:r>
            <a:r>
              <a:rPr lang="ru-RU" sz="3200" b="1" dirty="0" smtClean="0"/>
              <a:t>Вид театрально-музыкального искусства, сочетающий в себе музыку и хореографию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000108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БАЛЕТ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929322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72330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://api-news.ru/foto/r7e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642918"/>
            <a:ext cx="4357718" cy="3429024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50057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ВОПРОС 9: </a:t>
            </a:r>
            <a:r>
              <a:rPr lang="ru-RU" sz="3600" b="1" dirty="0" smtClean="0"/>
              <a:t>Торжественная песня, воспевающая кого-либо, чего-либо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071546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</a:t>
            </a:r>
            <a:r>
              <a:rPr lang="ru-RU" sz="4000" b="1" dirty="0" smtClean="0">
                <a:solidFill>
                  <a:srgbClr val="00B050"/>
                </a:solidFill>
              </a:rPr>
              <a:t> ГИМН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500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858016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Картинка 80 из 1642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00042"/>
            <a:ext cx="4143404" cy="35004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4714884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10</a:t>
            </a:r>
            <a:r>
              <a:rPr lang="ru-RU" sz="3200" b="1" dirty="0" smtClean="0"/>
              <a:t>: Публичное исполнение музыкального произведения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714356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КОНЦЕРТ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6000760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000892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Картинка 81 из 2381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857232"/>
            <a:ext cx="5572164" cy="3857652"/>
          </a:xfrm>
          <a:prstGeom prst="flowChartPunchedTap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256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11: </a:t>
            </a:r>
            <a:r>
              <a:rPr lang="ru-RU" sz="3200" b="1" dirty="0" smtClean="0"/>
              <a:t>Название сольного номера в опере, в котором герой передаёт глубокие личные переживания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АРИЯ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7219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7000892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Картинка 38 из 217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928670"/>
            <a:ext cx="5132368" cy="3286148"/>
          </a:xfrm>
          <a:prstGeom prst="flowChartMagneticDisk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572008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12: </a:t>
            </a:r>
            <a:r>
              <a:rPr lang="ru-RU" sz="3200" b="1" dirty="0" smtClean="0"/>
              <a:t>Условный знак, выставляемый в начале нотной строчки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928670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КЛЮЧ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643570" y="5786454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786578" y="5786454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714356"/>
            <a:ext cx="4762500" cy="3533775"/>
          </a:xfrm>
          <a:prstGeom prst="bevel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643446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ВОПРОС 2: </a:t>
            </a:r>
            <a:r>
              <a:rPr lang="ru-RU" sz="3600" b="1" dirty="0" smtClean="0"/>
              <a:t>Сколько струн у скрипки?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142984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</a:t>
            </a:r>
            <a:r>
              <a:rPr lang="ru-RU" sz="4000" b="1" dirty="0" smtClean="0">
                <a:solidFill>
                  <a:schemeClr val="accent1"/>
                </a:solidFill>
              </a:rPr>
              <a:t>ЧЕТЫРЕ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500694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6786578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0356" name="Picture 4" descr="Картинка 5 из 1567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49167">
            <a:off x="3667905" y="-229241"/>
            <a:ext cx="4200519" cy="432140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4857760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13: </a:t>
            </a:r>
            <a:r>
              <a:rPr lang="ru-RU" sz="3200" b="1" dirty="0" smtClean="0"/>
              <a:t>Ансамбль из трёх исполнителей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14298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</a:t>
            </a:r>
            <a:r>
              <a:rPr lang="ru-RU" sz="4000" b="1" dirty="0" smtClean="0">
                <a:solidFill>
                  <a:srgbClr val="00B050"/>
                </a:solidFill>
              </a:rPr>
              <a:t>ТРИО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643570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786578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642918"/>
            <a:ext cx="4857784" cy="3571900"/>
          </a:xfrm>
          <a:prstGeom prst="teardrop">
            <a:avLst/>
          </a:prstGeom>
          <a:noFill/>
          <a:ln w="9525">
            <a:solidFill>
              <a:schemeClr val="accent4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714884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14: </a:t>
            </a:r>
            <a:r>
              <a:rPr lang="ru-RU" sz="3200" b="1" dirty="0" smtClean="0"/>
              <a:t>Автор, создатель музыкальных произведений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КОМПОЗИТОР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643570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786578" y="5857892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Картинка 3 из 1616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1428736"/>
            <a:ext cx="3581395" cy="33575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643446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15: </a:t>
            </a:r>
            <a:r>
              <a:rPr lang="ru-RU" sz="3200" b="1" dirty="0" smtClean="0"/>
              <a:t>Бальный танец, популярный в 19-20 веках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ВАЛЬС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00760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Картинка 7 из 1580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1357298"/>
            <a:ext cx="5429248" cy="3228974"/>
          </a:xfrm>
          <a:prstGeom prst="flowChartPunchedTape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4857760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16: </a:t>
            </a:r>
            <a:r>
              <a:rPr lang="ru-RU" sz="3200" b="1" dirty="0" smtClean="0"/>
              <a:t>Страстный любитель музыки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214422"/>
            <a:ext cx="4357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</a:t>
            </a:r>
            <a:r>
              <a:rPr lang="ru-RU" sz="4000" b="1" dirty="0" smtClean="0">
                <a:solidFill>
                  <a:srgbClr val="00B050"/>
                </a:solidFill>
              </a:rPr>
              <a:t>МЕЛОМАН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142852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FF0000"/>
                </a:solidFill>
              </a:rPr>
              <a:t>Вопросы темы исчерпаны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5643570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142984"/>
            <a:ext cx="3714776" cy="3714776"/>
          </a:xfrm>
          <a:prstGeom prst="flowChartDisplay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286256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3: </a:t>
            </a:r>
            <a:r>
              <a:rPr lang="ru-RU" sz="3200" b="1" dirty="0" smtClean="0"/>
              <a:t>Музыкальный инструмент, которым   пользуются   шаманы?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121442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</a:t>
            </a:r>
            <a:r>
              <a:rPr lang="ru-RU" sz="4000" b="1" dirty="0" smtClean="0">
                <a:solidFill>
                  <a:srgbClr val="0070C0"/>
                </a:solidFill>
              </a:rPr>
              <a:t>БУБЕН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000760" y="5929330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072330" y="6072206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8308" name="Picture 4" descr="Картинка 7 из 49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785794"/>
            <a:ext cx="4357718" cy="341946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572008"/>
            <a:ext cx="79296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4: </a:t>
            </a:r>
            <a:r>
              <a:rPr lang="ru-RU" sz="3200" b="1" dirty="0" smtClean="0"/>
              <a:t>Какой из инструментов струнный смычковый: БАЛАЛАЙКА, ВИОЛОНЧЕЛЬ,ГИТАРА?</a:t>
            </a:r>
          </a:p>
          <a:p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214422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ВИОЛОНЧЕЛЬ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6143636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7000892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6260" name="Picture 4" descr="Картинка 33 из 1504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57166"/>
            <a:ext cx="2071702" cy="409575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500570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5: </a:t>
            </a:r>
            <a:r>
              <a:rPr lang="ru-RU" sz="3200" b="1" dirty="0" smtClean="0"/>
              <a:t>На каком инструменте играл Садко?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071546"/>
            <a:ext cx="364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ГУСЛИ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15008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6858016" y="6000768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4212" name="Picture 4" descr="Картинка 70 из 2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57166"/>
            <a:ext cx="3143272" cy="40719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4643446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ВОПРОС 6: </a:t>
            </a:r>
            <a:r>
              <a:rPr lang="ru-RU" sz="3200" b="1" dirty="0" smtClean="0"/>
              <a:t>Самый большой клавишный духовой музыкальный инструмент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ОТВЕТ:  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ОРГАН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5786446" y="5857892"/>
            <a:ext cx="642942" cy="714380"/>
          </a:xfrm>
          <a:prstGeom prst="actionButtonHom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6929454" y="5929330"/>
            <a:ext cx="1857388" cy="500066"/>
          </a:xfrm>
          <a:prstGeom prst="actionButtonBlank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главное</a:t>
            </a:r>
            <a:r>
              <a:rPr lang="ru-RU" b="1" dirty="0" smtClean="0">
                <a:solidFill>
                  <a:srgbClr val="FF0000"/>
                </a:solidFill>
              </a:rPr>
              <a:t> меню игры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64" name="Picture 4" descr="Картинка 59 из 1993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785794"/>
            <a:ext cx="4357718" cy="321471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1223</Words>
  <Application>Microsoft Office PowerPoint</Application>
  <PresentationFormat>Экран (4:3)</PresentationFormat>
  <Paragraphs>226</Paragraphs>
  <Slides>53</Slides>
  <Notes>51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КОЛЕСО ФОРТУНЫ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Георгий</dc:creator>
  <cp:lastModifiedBy>МОУ СОШ 22</cp:lastModifiedBy>
  <cp:revision>119</cp:revision>
  <dcterms:created xsi:type="dcterms:W3CDTF">2010-02-14T08:29:43Z</dcterms:created>
  <dcterms:modified xsi:type="dcterms:W3CDTF">2012-03-09T08:04:20Z</dcterms:modified>
</cp:coreProperties>
</file>